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92" r:id="rId9"/>
    <p:sldId id="269" r:id="rId10"/>
    <p:sldId id="270" r:id="rId11"/>
    <p:sldId id="264" r:id="rId12"/>
    <p:sldId id="265" r:id="rId13"/>
    <p:sldId id="289" r:id="rId14"/>
    <p:sldId id="268" r:id="rId15"/>
    <p:sldId id="267" r:id="rId16"/>
    <p:sldId id="273" r:id="rId17"/>
    <p:sldId id="274" r:id="rId18"/>
    <p:sldId id="275" r:id="rId19"/>
    <p:sldId id="291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8" r:id="rId28"/>
    <p:sldId id="290" r:id="rId29"/>
    <p:sldId id="287" r:id="rId30"/>
    <p:sldId id="286" r:id="rId31"/>
  </p:sldIdLst>
  <p:sldSz cx="9144000" cy="6858000" type="screen4x3"/>
  <p:notesSz cx="7102475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01/04/2017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01/04/2017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01/04/2017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01/04/2017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01/04/2017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01/04/2017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01/04/2017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A847CFC-816F-41D0-AAC0-9BF4FEBC753E}" type="datetimeFigureOut">
              <a:rPr lang="es-ES" smtClean="0"/>
              <a:t>01/04/2017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01/04/2017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35696" y="1844824"/>
            <a:ext cx="6477000" cy="1828800"/>
          </a:xfrm>
        </p:spPr>
        <p:txBody>
          <a:bodyPr>
            <a:normAutofit fontScale="90000"/>
          </a:bodyPr>
          <a:lstStyle/>
          <a:p>
            <a:r>
              <a:rPr lang="es-ES" cap="none" dirty="0"/>
              <a:t>Un primer modelo económico: la frontera de posibilidades de producción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Joaquín </a:t>
            </a:r>
            <a:r>
              <a:rPr lang="es-ES" dirty="0" err="1"/>
              <a:t>Artés</a:t>
            </a:r>
            <a:r>
              <a:rPr lang="es-ES" dirty="0"/>
              <a:t>, Universidad Complutense</a:t>
            </a:r>
          </a:p>
        </p:txBody>
      </p:sp>
    </p:spTree>
    <p:extLst>
      <p:ext uri="{BB962C8B-B14F-4D97-AF65-F5344CB8AC3E}">
        <p14:creationId xmlns:p14="http://schemas.microsoft.com/office/powerpoint/2010/main" val="3548684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¿Qué significan los puntos A y F?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2411760" y="2348880"/>
            <a:ext cx="0" cy="3096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11760" y="5445224"/>
            <a:ext cx="4968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411760" y="2708920"/>
            <a:ext cx="3240360" cy="2736304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1691680" y="202571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Nota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7020272" y="55799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Teléfonos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015716" y="2555612"/>
            <a:ext cx="540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75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1979712" y="41397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30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1979712" y="299695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60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1979712" y="356372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45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1979712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1979712" y="471585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15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2699792" y="543593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3419872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20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4067944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30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4788024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40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5436096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50</a:t>
            </a:r>
          </a:p>
        </p:txBody>
      </p:sp>
      <p:cxnSp>
        <p:nvCxnSpPr>
          <p:cNvPr id="29" name="28 Conector recto"/>
          <p:cNvCxnSpPr/>
          <p:nvPr/>
        </p:nvCxnSpPr>
        <p:spPr>
          <a:xfrm>
            <a:off x="2411760" y="3181618"/>
            <a:ext cx="5760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endCxn id="20" idx="0"/>
          </p:cNvCxnSpPr>
          <p:nvPr/>
        </p:nvCxnSpPr>
        <p:spPr>
          <a:xfrm>
            <a:off x="2987824" y="3181618"/>
            <a:ext cx="0" cy="2254314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stCxn id="17" idx="3"/>
          </p:cNvCxnSpPr>
          <p:nvPr/>
        </p:nvCxnSpPr>
        <p:spPr>
          <a:xfrm>
            <a:off x="2483768" y="3748390"/>
            <a:ext cx="1152128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3635896" y="3748390"/>
            <a:ext cx="0" cy="1696834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15" idx="3"/>
          </p:cNvCxnSpPr>
          <p:nvPr/>
        </p:nvCxnSpPr>
        <p:spPr>
          <a:xfrm>
            <a:off x="2483768" y="4324454"/>
            <a:ext cx="18002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4283968" y="4324454"/>
            <a:ext cx="0" cy="112077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>
            <a:stCxn id="19" idx="3"/>
          </p:cNvCxnSpPr>
          <p:nvPr/>
        </p:nvCxnSpPr>
        <p:spPr>
          <a:xfrm>
            <a:off x="2483768" y="4900518"/>
            <a:ext cx="252028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5004048" y="4900518"/>
            <a:ext cx="0" cy="54470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2339752" y="242088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2915816" y="291565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B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3635896" y="35010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</a:t>
            </a:r>
          </a:p>
        </p:txBody>
      </p:sp>
      <p:sp>
        <p:nvSpPr>
          <p:cNvPr id="34" name="33 CuadroTexto"/>
          <p:cNvSpPr txBox="1"/>
          <p:nvPr/>
        </p:nvSpPr>
        <p:spPr>
          <a:xfrm>
            <a:off x="4283968" y="400506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D</a:t>
            </a:r>
          </a:p>
        </p:txBody>
      </p:sp>
      <p:sp>
        <p:nvSpPr>
          <p:cNvPr id="36" name="35 CuadroTexto"/>
          <p:cNvSpPr txBox="1"/>
          <p:nvPr/>
        </p:nvSpPr>
        <p:spPr>
          <a:xfrm>
            <a:off x="4932040" y="464384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</a:t>
            </a:r>
          </a:p>
        </p:txBody>
      </p:sp>
      <p:sp>
        <p:nvSpPr>
          <p:cNvPr id="38" name="37 CuadroTexto"/>
          <p:cNvSpPr txBox="1"/>
          <p:nvPr/>
        </p:nvSpPr>
        <p:spPr>
          <a:xfrm>
            <a:off x="5580112" y="514790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1707175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Coste de oportunidad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/>
              <a:t>¿A cuantos puntos tienes que renunciar para obtener 50 números de teléfono</a:t>
            </a:r>
          </a:p>
          <a:p>
            <a:pPr lvl="2"/>
            <a:r>
              <a:rPr lang="es-ES" dirty="0"/>
              <a:t>75 puntos</a:t>
            </a:r>
          </a:p>
          <a:p>
            <a:endParaRPr lang="es-ES" dirty="0"/>
          </a:p>
          <a:p>
            <a:r>
              <a:rPr lang="es-ES" dirty="0"/>
              <a:t>¿Cuál es el valor de un número de teléfono en términos de puntos?</a:t>
            </a:r>
          </a:p>
          <a:p>
            <a:pPr lvl="2"/>
            <a:r>
              <a:rPr lang="es-ES" dirty="0"/>
              <a:t>1.5 puntos</a:t>
            </a:r>
          </a:p>
        </p:txBody>
      </p:sp>
    </p:spTree>
    <p:extLst>
      <p:ext uri="{BB962C8B-B14F-4D97-AF65-F5344CB8AC3E}">
        <p14:creationId xmlns:p14="http://schemas.microsoft.com/office/powerpoint/2010/main" val="1656358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Coste de oportunidad de cada punto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/>
          </a:p>
          <a:p>
            <a:r>
              <a:rPr lang="es-ES" dirty="0"/>
              <a:t>¿Coste de cada punto? </a:t>
            </a:r>
          </a:p>
          <a:p>
            <a:pPr lvl="1"/>
            <a:r>
              <a:rPr lang="es-ES" dirty="0"/>
              <a:t>0.67 teléfonos</a:t>
            </a:r>
          </a:p>
          <a:p>
            <a:pPr lvl="1"/>
            <a:endParaRPr lang="es-ES" dirty="0"/>
          </a:p>
          <a:p>
            <a:r>
              <a:rPr lang="es-ES" dirty="0"/>
              <a:t>También podríamos calcular el coste de oportunidad al pasar de un punto a otro.</a:t>
            </a:r>
          </a:p>
        </p:txBody>
      </p:sp>
    </p:spTree>
    <p:extLst>
      <p:ext uri="{BB962C8B-B14F-4D97-AF65-F5344CB8AC3E}">
        <p14:creationId xmlns:p14="http://schemas.microsoft.com/office/powerpoint/2010/main" val="2675713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¿Significado de H y G?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2411760" y="2348880"/>
            <a:ext cx="0" cy="3096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11760" y="5445224"/>
            <a:ext cx="4968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411760" y="2708920"/>
            <a:ext cx="3240360" cy="2736304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1691680" y="202571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Nota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7020272" y="55799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Teléfonos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015716" y="2555612"/>
            <a:ext cx="540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75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1979712" y="41397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30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1979712" y="299695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60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1979712" y="356372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45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1979712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1979712" y="471585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15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2699792" y="543593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3419872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20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4067944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30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4788024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40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5436096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50</a:t>
            </a:r>
          </a:p>
        </p:txBody>
      </p:sp>
      <p:cxnSp>
        <p:nvCxnSpPr>
          <p:cNvPr id="29" name="28 Conector recto"/>
          <p:cNvCxnSpPr/>
          <p:nvPr/>
        </p:nvCxnSpPr>
        <p:spPr>
          <a:xfrm>
            <a:off x="2411760" y="3181618"/>
            <a:ext cx="5760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endCxn id="20" idx="0"/>
          </p:cNvCxnSpPr>
          <p:nvPr/>
        </p:nvCxnSpPr>
        <p:spPr>
          <a:xfrm>
            <a:off x="2987824" y="3181618"/>
            <a:ext cx="0" cy="2254314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stCxn id="17" idx="3"/>
          </p:cNvCxnSpPr>
          <p:nvPr/>
        </p:nvCxnSpPr>
        <p:spPr>
          <a:xfrm>
            <a:off x="2483768" y="3748390"/>
            <a:ext cx="1152128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3635896" y="3748390"/>
            <a:ext cx="0" cy="1696834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15" idx="3"/>
          </p:cNvCxnSpPr>
          <p:nvPr/>
        </p:nvCxnSpPr>
        <p:spPr>
          <a:xfrm>
            <a:off x="2483768" y="4324454"/>
            <a:ext cx="18002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4283968" y="4324454"/>
            <a:ext cx="0" cy="112077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>
            <a:stCxn id="19" idx="3"/>
          </p:cNvCxnSpPr>
          <p:nvPr/>
        </p:nvCxnSpPr>
        <p:spPr>
          <a:xfrm>
            <a:off x="2483768" y="4900518"/>
            <a:ext cx="252028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5004048" y="4900518"/>
            <a:ext cx="0" cy="54470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2339752" y="242088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2915816" y="291565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B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3635896" y="35010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</a:t>
            </a:r>
          </a:p>
        </p:txBody>
      </p:sp>
      <p:sp>
        <p:nvSpPr>
          <p:cNvPr id="34" name="33 CuadroTexto"/>
          <p:cNvSpPr txBox="1"/>
          <p:nvPr/>
        </p:nvSpPr>
        <p:spPr>
          <a:xfrm>
            <a:off x="4283968" y="400506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D</a:t>
            </a:r>
          </a:p>
        </p:txBody>
      </p:sp>
      <p:sp>
        <p:nvSpPr>
          <p:cNvPr id="36" name="35 CuadroTexto"/>
          <p:cNvSpPr txBox="1"/>
          <p:nvPr/>
        </p:nvSpPr>
        <p:spPr>
          <a:xfrm>
            <a:off x="4932040" y="464384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</a:t>
            </a:r>
          </a:p>
        </p:txBody>
      </p:sp>
      <p:sp>
        <p:nvSpPr>
          <p:cNvPr id="38" name="37 CuadroTexto"/>
          <p:cNvSpPr txBox="1"/>
          <p:nvPr/>
        </p:nvSpPr>
        <p:spPr>
          <a:xfrm>
            <a:off x="5580112" y="514790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F</a:t>
            </a:r>
          </a:p>
        </p:txBody>
      </p:sp>
      <p:sp>
        <p:nvSpPr>
          <p:cNvPr id="41" name="40 CuadroTexto"/>
          <p:cNvSpPr txBox="1"/>
          <p:nvPr/>
        </p:nvSpPr>
        <p:spPr>
          <a:xfrm>
            <a:off x="4932040" y="3805808"/>
            <a:ext cx="648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/>
              <a:t>.</a:t>
            </a:r>
            <a:r>
              <a:rPr lang="es-ES" dirty="0"/>
              <a:t>G</a:t>
            </a:r>
          </a:p>
        </p:txBody>
      </p:sp>
      <p:sp>
        <p:nvSpPr>
          <p:cNvPr id="42" name="41 CuadroTexto"/>
          <p:cNvSpPr txBox="1"/>
          <p:nvPr/>
        </p:nvSpPr>
        <p:spPr>
          <a:xfrm>
            <a:off x="2843808" y="3861048"/>
            <a:ext cx="648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/>
              <a:t>.</a:t>
            </a:r>
            <a:r>
              <a:rPr lang="es-ES" dirty="0"/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2788889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¿Cómo podemos alcanzar G?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1) ¿Más recursos? ¿Es razonable pensar que podemos aumentar las horas disponibles? Es razonable pensar que un país puede aumentar sus recursos en el corto plazo?</a:t>
            </a:r>
          </a:p>
          <a:p>
            <a:pPr marL="0" indent="0">
              <a:buNone/>
            </a:pPr>
            <a:r>
              <a:rPr lang="es-ES" dirty="0"/>
              <a:t>2) Mejoras tecnológicas</a:t>
            </a:r>
          </a:p>
        </p:txBody>
      </p:sp>
    </p:spTree>
    <p:extLst>
      <p:ext uri="{BB962C8B-B14F-4D97-AF65-F5344CB8AC3E}">
        <p14:creationId xmlns:p14="http://schemas.microsoft.com/office/powerpoint/2010/main" val="3495360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Efectos del aumento de recursos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2411760" y="1772816"/>
            <a:ext cx="0" cy="36724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11760" y="5445224"/>
            <a:ext cx="4968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411760" y="2708920"/>
            <a:ext cx="3240360" cy="2736304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1691680" y="148478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Nota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7020272" y="55799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Teléfonos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015716" y="2555612"/>
            <a:ext cx="540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75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1979712" y="41397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30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1979712" y="299695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60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1979712" y="356372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45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1979712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1979712" y="471585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15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2699792" y="543593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3419872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20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4067944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30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4788024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40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5436096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50</a:t>
            </a:r>
          </a:p>
        </p:txBody>
      </p:sp>
      <p:cxnSp>
        <p:nvCxnSpPr>
          <p:cNvPr id="29" name="28 Conector recto"/>
          <p:cNvCxnSpPr/>
          <p:nvPr/>
        </p:nvCxnSpPr>
        <p:spPr>
          <a:xfrm>
            <a:off x="2411760" y="3181618"/>
            <a:ext cx="5760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endCxn id="20" idx="0"/>
          </p:cNvCxnSpPr>
          <p:nvPr/>
        </p:nvCxnSpPr>
        <p:spPr>
          <a:xfrm>
            <a:off x="2987824" y="3181618"/>
            <a:ext cx="0" cy="2254314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stCxn id="17" idx="3"/>
          </p:cNvCxnSpPr>
          <p:nvPr/>
        </p:nvCxnSpPr>
        <p:spPr>
          <a:xfrm>
            <a:off x="2483768" y="3748390"/>
            <a:ext cx="1152128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3635896" y="3748390"/>
            <a:ext cx="0" cy="1696834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15" idx="3"/>
          </p:cNvCxnSpPr>
          <p:nvPr/>
        </p:nvCxnSpPr>
        <p:spPr>
          <a:xfrm>
            <a:off x="2483768" y="4324454"/>
            <a:ext cx="18002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4283968" y="4324454"/>
            <a:ext cx="0" cy="112077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>
            <a:stCxn id="19" idx="3"/>
          </p:cNvCxnSpPr>
          <p:nvPr/>
        </p:nvCxnSpPr>
        <p:spPr>
          <a:xfrm>
            <a:off x="2483768" y="4900518"/>
            <a:ext cx="252028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5004048" y="4900518"/>
            <a:ext cx="0" cy="54470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39 CuadroTexto"/>
          <p:cNvSpPr txBox="1"/>
          <p:nvPr/>
        </p:nvSpPr>
        <p:spPr>
          <a:xfrm>
            <a:off x="4932040" y="3718773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/>
              <a:t>.</a:t>
            </a:r>
            <a:r>
              <a:rPr lang="es-ES" dirty="0"/>
              <a:t>G</a:t>
            </a:r>
          </a:p>
        </p:txBody>
      </p:sp>
      <p:cxnSp>
        <p:nvCxnSpPr>
          <p:cNvPr id="42" name="41 Conector recto"/>
          <p:cNvCxnSpPr/>
          <p:nvPr/>
        </p:nvCxnSpPr>
        <p:spPr>
          <a:xfrm>
            <a:off x="2411760" y="1844824"/>
            <a:ext cx="4248472" cy="360040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CuadroTexto"/>
          <p:cNvSpPr txBox="1"/>
          <p:nvPr/>
        </p:nvSpPr>
        <p:spPr>
          <a:xfrm>
            <a:off x="5508104" y="1988840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Desplazamiento paralelo</a:t>
            </a:r>
          </a:p>
        </p:txBody>
      </p:sp>
      <p:cxnSp>
        <p:nvCxnSpPr>
          <p:cNvPr id="4" name="3 Conector recto de flecha"/>
          <p:cNvCxnSpPr/>
          <p:nvPr/>
        </p:nvCxnSpPr>
        <p:spPr>
          <a:xfrm flipV="1">
            <a:off x="3635896" y="3284984"/>
            <a:ext cx="432048" cy="32403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6694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dirty="0"/>
              <a:t>Efectos de la mejora en la técnica de estudio (cambio tecnológico sesgado)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2411760" y="1772816"/>
            <a:ext cx="0" cy="36724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11760" y="5445224"/>
            <a:ext cx="4968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411760" y="1854116"/>
            <a:ext cx="3240360" cy="3591108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1691680" y="148478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Nota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7020272" y="55799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Teléfonos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015716" y="2555612"/>
            <a:ext cx="540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75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1979712" y="41397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30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1979712" y="299695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60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1979712" y="356372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45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1979712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1979712" y="471585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15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2699792" y="543593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3419872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20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4067944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30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4788024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40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5436096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50</a:t>
            </a:r>
          </a:p>
        </p:txBody>
      </p:sp>
      <p:cxnSp>
        <p:nvCxnSpPr>
          <p:cNvPr id="29" name="28 Conector recto"/>
          <p:cNvCxnSpPr/>
          <p:nvPr/>
        </p:nvCxnSpPr>
        <p:spPr>
          <a:xfrm>
            <a:off x="2411760" y="3181618"/>
            <a:ext cx="5760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endCxn id="20" idx="0"/>
          </p:cNvCxnSpPr>
          <p:nvPr/>
        </p:nvCxnSpPr>
        <p:spPr>
          <a:xfrm>
            <a:off x="2987824" y="3181618"/>
            <a:ext cx="0" cy="2254314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stCxn id="17" idx="3"/>
          </p:cNvCxnSpPr>
          <p:nvPr/>
        </p:nvCxnSpPr>
        <p:spPr>
          <a:xfrm>
            <a:off x="2483768" y="3748390"/>
            <a:ext cx="1152128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3635896" y="3748390"/>
            <a:ext cx="0" cy="1696834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15" idx="3"/>
          </p:cNvCxnSpPr>
          <p:nvPr/>
        </p:nvCxnSpPr>
        <p:spPr>
          <a:xfrm>
            <a:off x="2483768" y="4324454"/>
            <a:ext cx="18002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4283968" y="4324454"/>
            <a:ext cx="0" cy="112077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>
            <a:stCxn id="19" idx="3"/>
          </p:cNvCxnSpPr>
          <p:nvPr/>
        </p:nvCxnSpPr>
        <p:spPr>
          <a:xfrm>
            <a:off x="2483768" y="4900518"/>
            <a:ext cx="252028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5004048" y="4900518"/>
            <a:ext cx="0" cy="54470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39 CuadroTexto"/>
          <p:cNvSpPr txBox="1"/>
          <p:nvPr/>
        </p:nvSpPr>
        <p:spPr>
          <a:xfrm>
            <a:off x="4139952" y="3551005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/>
              <a:t>.</a:t>
            </a:r>
            <a:r>
              <a:rPr lang="es-ES" dirty="0"/>
              <a:t>G</a:t>
            </a:r>
          </a:p>
        </p:txBody>
      </p:sp>
      <p:cxnSp>
        <p:nvCxnSpPr>
          <p:cNvPr id="42" name="41 Conector recto"/>
          <p:cNvCxnSpPr/>
          <p:nvPr/>
        </p:nvCxnSpPr>
        <p:spPr>
          <a:xfrm>
            <a:off x="2411760" y="2740278"/>
            <a:ext cx="3240360" cy="2704946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CuadroTexto"/>
          <p:cNvSpPr txBox="1"/>
          <p:nvPr/>
        </p:nvSpPr>
        <p:spPr>
          <a:xfrm>
            <a:off x="5508104" y="1988840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La curva gira hacia fuera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1907704" y="1700808"/>
            <a:ext cx="6840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100</a:t>
            </a:r>
          </a:p>
        </p:txBody>
      </p:sp>
      <p:cxnSp>
        <p:nvCxnSpPr>
          <p:cNvPr id="4" name="3 Conector recto de flecha"/>
          <p:cNvCxnSpPr/>
          <p:nvPr/>
        </p:nvCxnSpPr>
        <p:spPr>
          <a:xfrm flipV="1">
            <a:off x="2699792" y="2635171"/>
            <a:ext cx="360040" cy="21776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71890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dirty="0"/>
              <a:t>Efectos de la mejora en nuestra técnica de socialización (cambio tecnológico sesgado)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2411760" y="1772816"/>
            <a:ext cx="0" cy="36724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11760" y="5445224"/>
            <a:ext cx="4968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411760" y="2718212"/>
            <a:ext cx="4536504" cy="2727012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1691680" y="148478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Nota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7020272" y="55799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Teléfonos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015716" y="2555612"/>
            <a:ext cx="540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75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1979712" y="41397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30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1979712" y="299695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60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1979712" y="356372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45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1979712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1979712" y="471585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15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2699792" y="543593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3419872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20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4067944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30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4788024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40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5436096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50</a:t>
            </a:r>
          </a:p>
        </p:txBody>
      </p:sp>
      <p:cxnSp>
        <p:nvCxnSpPr>
          <p:cNvPr id="29" name="28 Conector recto"/>
          <p:cNvCxnSpPr/>
          <p:nvPr/>
        </p:nvCxnSpPr>
        <p:spPr>
          <a:xfrm>
            <a:off x="2411760" y="3181618"/>
            <a:ext cx="5760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endCxn id="20" idx="0"/>
          </p:cNvCxnSpPr>
          <p:nvPr/>
        </p:nvCxnSpPr>
        <p:spPr>
          <a:xfrm>
            <a:off x="2987824" y="3181618"/>
            <a:ext cx="0" cy="2254314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stCxn id="17" idx="3"/>
          </p:cNvCxnSpPr>
          <p:nvPr/>
        </p:nvCxnSpPr>
        <p:spPr>
          <a:xfrm>
            <a:off x="2483768" y="3748390"/>
            <a:ext cx="1152128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3635896" y="3748390"/>
            <a:ext cx="0" cy="1696834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15" idx="3"/>
          </p:cNvCxnSpPr>
          <p:nvPr/>
        </p:nvCxnSpPr>
        <p:spPr>
          <a:xfrm>
            <a:off x="2483768" y="4324454"/>
            <a:ext cx="18002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4283968" y="4324454"/>
            <a:ext cx="0" cy="112077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>
            <a:stCxn id="19" idx="3"/>
          </p:cNvCxnSpPr>
          <p:nvPr/>
        </p:nvCxnSpPr>
        <p:spPr>
          <a:xfrm>
            <a:off x="2483768" y="4900518"/>
            <a:ext cx="252028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5004048" y="4900518"/>
            <a:ext cx="0" cy="54470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39 CuadroTexto"/>
          <p:cNvSpPr txBox="1"/>
          <p:nvPr/>
        </p:nvSpPr>
        <p:spPr>
          <a:xfrm>
            <a:off x="4932040" y="3934797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/>
              <a:t>.</a:t>
            </a:r>
            <a:r>
              <a:rPr lang="es-ES" dirty="0"/>
              <a:t>G</a:t>
            </a:r>
          </a:p>
        </p:txBody>
      </p:sp>
      <p:cxnSp>
        <p:nvCxnSpPr>
          <p:cNvPr id="42" name="41 Conector recto"/>
          <p:cNvCxnSpPr/>
          <p:nvPr/>
        </p:nvCxnSpPr>
        <p:spPr>
          <a:xfrm>
            <a:off x="2411760" y="2740278"/>
            <a:ext cx="3240360" cy="2704946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CuadroTexto"/>
          <p:cNvSpPr txBox="1"/>
          <p:nvPr/>
        </p:nvSpPr>
        <p:spPr>
          <a:xfrm>
            <a:off x="5508104" y="1988840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La curva gira hacia fuera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6588224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70</a:t>
            </a:r>
          </a:p>
        </p:txBody>
      </p:sp>
      <p:cxnSp>
        <p:nvCxnSpPr>
          <p:cNvPr id="4" name="3 Conector recto de flecha"/>
          <p:cNvCxnSpPr/>
          <p:nvPr/>
        </p:nvCxnSpPr>
        <p:spPr>
          <a:xfrm flipV="1">
            <a:off x="5436096" y="4900518"/>
            <a:ext cx="432048" cy="272353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44672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Cambio tecnológico neutral (¿redes sociales?)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2411760" y="1772816"/>
            <a:ext cx="0" cy="36724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11760" y="5445224"/>
            <a:ext cx="4968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411760" y="2708920"/>
            <a:ext cx="3240360" cy="2736304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1691680" y="148478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Nota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7020272" y="55799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Teléfonos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015716" y="2555612"/>
            <a:ext cx="540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75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1979712" y="41397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30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1979712" y="299695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60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1979712" y="356372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45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1979712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1979712" y="471585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15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2699792" y="543593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3419872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20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4067944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30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4788024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40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5436096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50</a:t>
            </a:r>
          </a:p>
        </p:txBody>
      </p:sp>
      <p:cxnSp>
        <p:nvCxnSpPr>
          <p:cNvPr id="29" name="28 Conector recto"/>
          <p:cNvCxnSpPr/>
          <p:nvPr/>
        </p:nvCxnSpPr>
        <p:spPr>
          <a:xfrm>
            <a:off x="2411760" y="3181618"/>
            <a:ext cx="5760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endCxn id="20" idx="0"/>
          </p:cNvCxnSpPr>
          <p:nvPr/>
        </p:nvCxnSpPr>
        <p:spPr>
          <a:xfrm>
            <a:off x="2987824" y="3181618"/>
            <a:ext cx="0" cy="2254314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stCxn id="17" idx="3"/>
          </p:cNvCxnSpPr>
          <p:nvPr/>
        </p:nvCxnSpPr>
        <p:spPr>
          <a:xfrm>
            <a:off x="2483768" y="3748390"/>
            <a:ext cx="1152128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3635896" y="3748390"/>
            <a:ext cx="0" cy="1696834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15" idx="3"/>
          </p:cNvCxnSpPr>
          <p:nvPr/>
        </p:nvCxnSpPr>
        <p:spPr>
          <a:xfrm>
            <a:off x="2483768" y="4324454"/>
            <a:ext cx="18002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4283968" y="4324454"/>
            <a:ext cx="0" cy="112077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>
            <a:stCxn id="19" idx="3"/>
          </p:cNvCxnSpPr>
          <p:nvPr/>
        </p:nvCxnSpPr>
        <p:spPr>
          <a:xfrm>
            <a:off x="2483768" y="4900518"/>
            <a:ext cx="252028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5004048" y="4900518"/>
            <a:ext cx="0" cy="54470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39 CuadroTexto"/>
          <p:cNvSpPr txBox="1"/>
          <p:nvPr/>
        </p:nvSpPr>
        <p:spPr>
          <a:xfrm>
            <a:off x="4932040" y="3718773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/>
              <a:t>.</a:t>
            </a:r>
            <a:r>
              <a:rPr lang="es-ES" dirty="0"/>
              <a:t>G</a:t>
            </a:r>
          </a:p>
        </p:txBody>
      </p:sp>
      <p:cxnSp>
        <p:nvCxnSpPr>
          <p:cNvPr id="42" name="41 Conector recto"/>
          <p:cNvCxnSpPr/>
          <p:nvPr/>
        </p:nvCxnSpPr>
        <p:spPr>
          <a:xfrm>
            <a:off x="2411760" y="1844824"/>
            <a:ext cx="4248472" cy="360040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CuadroTexto"/>
          <p:cNvSpPr txBox="1"/>
          <p:nvPr/>
        </p:nvSpPr>
        <p:spPr>
          <a:xfrm>
            <a:off x="4860032" y="2987660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Desplazamiento paralelo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1907704" y="170080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100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6444208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70</a:t>
            </a:r>
          </a:p>
        </p:txBody>
      </p:sp>
      <p:cxnSp>
        <p:nvCxnSpPr>
          <p:cNvPr id="4" name="3 Conector recto de flecha"/>
          <p:cNvCxnSpPr/>
          <p:nvPr/>
        </p:nvCxnSpPr>
        <p:spPr>
          <a:xfrm flipV="1">
            <a:off x="3740197" y="3489104"/>
            <a:ext cx="504056" cy="289773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4784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¿Cómo podemos alcanzar G?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1) Más recursos? ¿Es razonable pensar que podemos aumentar las horas disponibles? Es razonable pensar que un país puede aumentar sus recursos en el corto plazo?</a:t>
            </a:r>
          </a:p>
          <a:p>
            <a:pPr marL="0" indent="0">
              <a:buNone/>
            </a:pPr>
            <a:r>
              <a:rPr lang="es-ES" dirty="0"/>
              <a:t>2) Mejoras tecnológicas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dirty="0"/>
              <a:t>3) Especialización e intercambio</a:t>
            </a:r>
          </a:p>
        </p:txBody>
      </p:sp>
    </p:spTree>
    <p:extLst>
      <p:ext uri="{BB962C8B-B14F-4D97-AF65-F5344CB8AC3E}">
        <p14:creationId xmlns:p14="http://schemas.microsoft.com/office/powerpoint/2010/main" val="2220573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Un ejemplo de problemas de producción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ES" dirty="0"/>
          </a:p>
          <a:p>
            <a:r>
              <a:rPr lang="es-ES" dirty="0"/>
              <a:t>Pensemos en uno de los problemas de producción más básicos a los que se enfrenta un alumno de introducción a la economía.</a:t>
            </a:r>
          </a:p>
          <a:p>
            <a:r>
              <a:rPr lang="es-ES" dirty="0"/>
              <a:t>Supongamos que dispones de 5 horas libres al día.</a:t>
            </a:r>
          </a:p>
          <a:p>
            <a:r>
              <a:rPr lang="es-ES" dirty="0"/>
              <a:t>¿En qué las podemos ocupar? Estudiar o divertirnos.</a:t>
            </a:r>
          </a:p>
          <a:p>
            <a:r>
              <a:rPr lang="es-ES" dirty="0"/>
              <a:t>¿Cuantas horas vamos a dedicar a cada una de estas actividades?</a:t>
            </a:r>
          </a:p>
        </p:txBody>
      </p:sp>
    </p:spTree>
    <p:extLst>
      <p:ext uri="{BB962C8B-B14F-4D97-AF65-F5344CB8AC3E}">
        <p14:creationId xmlns:p14="http://schemas.microsoft.com/office/powerpoint/2010/main" val="39856486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dirty="0"/>
              <a:t>Supongamos que tenemos un amigo muy sociable e inteligente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2411760" y="1772816"/>
            <a:ext cx="0" cy="36724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11760" y="5445224"/>
            <a:ext cx="4968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411760" y="2708920"/>
            <a:ext cx="3240360" cy="2736304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1691680" y="148478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Nota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7020272" y="55799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Teléfonos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1835696" y="255561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100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1979712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5436096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41683661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/>
              <a:t>¿Cual es el coste de oportunidad para nuestro amigo?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800" dirty="0"/>
              <a:t>Puntos:0.6 teléfonos</a:t>
            </a:r>
          </a:p>
          <a:p>
            <a:pPr marL="0" indent="0">
              <a:buNone/>
            </a:pPr>
            <a:r>
              <a:rPr lang="es-ES" sz="2800" dirty="0"/>
              <a:t>			Puntos           </a:t>
            </a:r>
            <a:r>
              <a:rPr lang="es-ES" sz="2800" dirty="0" err="1"/>
              <a:t>Telefonos</a:t>
            </a:r>
            <a:r>
              <a:rPr lang="es-ES" sz="2800" dirty="0"/>
              <a:t>                     </a:t>
            </a:r>
          </a:p>
          <a:p>
            <a:pPr marL="0" indent="0">
              <a:buNone/>
            </a:pPr>
            <a:r>
              <a:rPr lang="es-ES" sz="2800" dirty="0"/>
              <a:t> 			100---------------60</a:t>
            </a:r>
          </a:p>
          <a:p>
            <a:pPr marL="0" indent="0">
              <a:buNone/>
            </a:pPr>
            <a:r>
              <a:rPr lang="es-ES" sz="2800" dirty="0"/>
              <a:t>			1pt.------------x teléfonos</a:t>
            </a:r>
          </a:p>
          <a:p>
            <a:pPr marL="0" indent="0">
              <a:buNone/>
            </a:pPr>
            <a:r>
              <a:rPr lang="es-ES" sz="2800" dirty="0"/>
              <a:t>                          </a:t>
            </a:r>
          </a:p>
          <a:p>
            <a:r>
              <a:rPr lang="es-ES" sz="2800" dirty="0"/>
              <a:t>Teléfonos: 1.67 puntos</a:t>
            </a:r>
          </a:p>
          <a:p>
            <a:pPr marL="0" indent="0">
              <a:buNone/>
            </a:pPr>
            <a:r>
              <a:rPr lang="es-ES" sz="2800" dirty="0"/>
              <a:t>			Puntos           Teléfonos                     </a:t>
            </a:r>
          </a:p>
          <a:p>
            <a:pPr marL="0" indent="0">
              <a:buNone/>
            </a:pPr>
            <a:r>
              <a:rPr lang="es-ES" sz="2800" dirty="0"/>
              <a:t> 			100----------------60</a:t>
            </a:r>
          </a:p>
          <a:p>
            <a:pPr marL="0" indent="0">
              <a:buNone/>
            </a:pPr>
            <a:r>
              <a:rPr lang="es-ES" sz="2800" dirty="0"/>
              <a:t>			x pts.------------1teléfono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649197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/>
              <a:t>Comparación de costes de oportunidad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37903049"/>
              </p:ext>
            </p:extLst>
          </p:nvPr>
        </p:nvGraphicFramePr>
        <p:xfrm>
          <a:off x="179512" y="2780928"/>
          <a:ext cx="81534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Puntos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Teléfonos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Tú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0.67 teléfonos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1.5 puntos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Tu</a:t>
                      </a:r>
                      <a:r>
                        <a:rPr lang="es-ES" baseline="0" dirty="0"/>
                        <a:t> amigo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0.6 teléfonos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1.67 puntos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06034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Ventaja absoluta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/>
              <a:t>¿Quien puede producir más?</a:t>
            </a:r>
          </a:p>
          <a:p>
            <a:pPr lvl="1"/>
            <a:r>
              <a:rPr lang="es-ES" dirty="0"/>
              <a:t>Mira los gráficos</a:t>
            </a:r>
          </a:p>
          <a:p>
            <a:pPr marL="365760" lvl="1" indent="0">
              <a:buNone/>
            </a:pPr>
            <a:endParaRPr lang="es-ES" dirty="0"/>
          </a:p>
          <a:p>
            <a:r>
              <a:rPr lang="es-ES" dirty="0"/>
              <a:t>¿Teléfonos? </a:t>
            </a:r>
          </a:p>
          <a:p>
            <a:pPr lvl="1"/>
            <a:r>
              <a:rPr lang="es-ES" dirty="0"/>
              <a:t>tu amigo</a:t>
            </a:r>
          </a:p>
          <a:p>
            <a:r>
              <a:rPr lang="es-ES" dirty="0"/>
              <a:t>¿Puntos?</a:t>
            </a:r>
          </a:p>
          <a:p>
            <a:pPr lvl="1"/>
            <a:r>
              <a:rPr lang="es-ES" dirty="0"/>
              <a:t>Tu amigo</a:t>
            </a:r>
          </a:p>
        </p:txBody>
      </p:sp>
    </p:spTree>
    <p:extLst>
      <p:ext uri="{BB962C8B-B14F-4D97-AF65-F5344CB8AC3E}">
        <p14:creationId xmlns:p14="http://schemas.microsoft.com/office/powerpoint/2010/main" val="23546685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Ventaja comparativa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/>
              <a:t>¿Quién puede producir más barato?</a:t>
            </a:r>
          </a:p>
          <a:p>
            <a:pPr lvl="1"/>
            <a:r>
              <a:rPr lang="es-ES" dirty="0"/>
              <a:t>Comparemos los costes de oportunidad</a:t>
            </a:r>
          </a:p>
          <a:p>
            <a:pPr marL="365760" lvl="1" indent="0">
              <a:buNone/>
            </a:pPr>
            <a:endParaRPr lang="es-ES" dirty="0"/>
          </a:p>
          <a:p>
            <a:r>
              <a:rPr lang="es-ES" dirty="0"/>
              <a:t>¿Teléfonos? </a:t>
            </a:r>
          </a:p>
          <a:p>
            <a:pPr lvl="1"/>
            <a:r>
              <a:rPr lang="es-ES" dirty="0"/>
              <a:t>Tú!</a:t>
            </a:r>
          </a:p>
          <a:p>
            <a:r>
              <a:rPr lang="es-ES" dirty="0"/>
              <a:t>¿Puntos?</a:t>
            </a:r>
          </a:p>
          <a:p>
            <a:pPr lvl="1"/>
            <a:r>
              <a:rPr lang="es-ES" dirty="0"/>
              <a:t>Tu amigo</a:t>
            </a:r>
          </a:p>
        </p:txBody>
      </p:sp>
    </p:spTree>
    <p:extLst>
      <p:ext uri="{BB962C8B-B14F-4D97-AF65-F5344CB8AC3E}">
        <p14:creationId xmlns:p14="http://schemas.microsoft.com/office/powerpoint/2010/main" val="39712026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200" dirty="0"/>
              <a:t>¿Que ocurre si nos especializamos en aquello en lo que tenemos ventaja comparativa?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/>
          </a:p>
          <a:p>
            <a:r>
              <a:rPr lang="es-ES" dirty="0"/>
              <a:t>Tú: socializarte</a:t>
            </a:r>
          </a:p>
          <a:p>
            <a:pPr lvl="1"/>
            <a:r>
              <a:rPr lang="es-ES" dirty="0"/>
              <a:t>¿Cuantos conseguirías si sólo te dedicas a socializarte? </a:t>
            </a:r>
          </a:p>
          <a:p>
            <a:pPr lvl="2"/>
            <a:r>
              <a:rPr lang="es-ES" dirty="0"/>
              <a:t>50</a:t>
            </a:r>
          </a:p>
          <a:p>
            <a:pPr lvl="2"/>
            <a:endParaRPr lang="es-ES" dirty="0"/>
          </a:p>
          <a:p>
            <a:r>
              <a:rPr lang="es-ES" dirty="0"/>
              <a:t>Tu amigo: estudiar</a:t>
            </a:r>
          </a:p>
          <a:p>
            <a:pPr lvl="1"/>
            <a:r>
              <a:rPr lang="es-ES" dirty="0"/>
              <a:t>Cuantos si sólo se dedica a estudiar (</a:t>
            </a:r>
            <a:r>
              <a:rPr lang="es-ES" dirty="0" err="1"/>
              <a:t>e.g</a:t>
            </a:r>
            <a:r>
              <a:rPr lang="es-ES" dirty="0"/>
              <a:t>. hacer trabajos) </a:t>
            </a:r>
          </a:p>
          <a:p>
            <a:pPr lvl="2"/>
            <a:r>
              <a:rPr lang="es-ES" dirty="0"/>
              <a:t>100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740637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dirty="0"/>
              <a:t>Supongamos que intercambias toda tu producción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Supongamos que intercambias todos tus 50 teléfonos por prácticas (que se traducen en puntos) </a:t>
            </a:r>
          </a:p>
          <a:p>
            <a:r>
              <a:rPr lang="es-ES" sz="2400" dirty="0"/>
              <a:t>¿Precio del intercambio?</a:t>
            </a:r>
          </a:p>
          <a:p>
            <a:pPr lvl="1"/>
            <a:r>
              <a:rPr lang="es-ES" sz="2400" dirty="0"/>
              <a:t>El coste de cada teléfono para ti es 1.5 puntos</a:t>
            </a:r>
          </a:p>
          <a:p>
            <a:pPr lvl="1"/>
            <a:r>
              <a:rPr lang="es-ES" sz="2400" dirty="0"/>
              <a:t>Tu amigo puede conseguir teléfonos a un coste de 1.67 puntos, o comprártelos a ti más baratos- mira la tabla! </a:t>
            </a:r>
          </a:p>
          <a:p>
            <a:pPr lvl="1"/>
            <a:r>
              <a:rPr lang="es-ES" sz="2400" dirty="0"/>
              <a:t>Elijamos por ejemplo un precio de 1.6 puntos (el precio tiene que estar entre 1.5 puntos y 1.67 puntos)</a:t>
            </a:r>
          </a:p>
          <a:p>
            <a:pPr lvl="1"/>
            <a:r>
              <a:rPr lang="es-ES" sz="2400" dirty="0"/>
              <a:t>Nota total si vendes todos tus teléfonos </a:t>
            </a:r>
          </a:p>
          <a:p>
            <a:pPr lvl="2"/>
            <a:r>
              <a:rPr lang="es-ES" sz="2100" dirty="0"/>
              <a:t>50*1.6=80 puntos</a:t>
            </a:r>
          </a:p>
        </p:txBody>
      </p:sp>
    </p:spTree>
    <p:extLst>
      <p:ext uri="{BB962C8B-B14F-4D97-AF65-F5344CB8AC3E}">
        <p14:creationId xmlns:p14="http://schemas.microsoft.com/office/powerpoint/2010/main" val="1505726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dirty="0"/>
              <a:t>Ganancias del comercio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2411760" y="1772816"/>
            <a:ext cx="0" cy="36724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11760" y="5445224"/>
            <a:ext cx="4968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1691680" y="148478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Nota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7020272" y="55799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Teléfonos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1835696" y="255561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80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1979712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5436096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60</a:t>
            </a:r>
          </a:p>
        </p:txBody>
      </p:sp>
      <p:cxnSp>
        <p:nvCxnSpPr>
          <p:cNvPr id="15" name="14 Conector recto"/>
          <p:cNvCxnSpPr/>
          <p:nvPr/>
        </p:nvCxnSpPr>
        <p:spPr>
          <a:xfrm>
            <a:off x="2411760" y="2708920"/>
            <a:ext cx="3168352" cy="2736304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2411760" y="3212976"/>
            <a:ext cx="3168352" cy="2232248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1835696" y="305966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75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4788024" y="2204864"/>
            <a:ext cx="25922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La nueva frontera de posibilidades de producción está desplazada a la derecha, ahora podemos alcanzar puntos que antes no podíamos alcanzar.</a:t>
            </a:r>
          </a:p>
        </p:txBody>
      </p:sp>
    </p:spTree>
    <p:extLst>
      <p:ext uri="{BB962C8B-B14F-4D97-AF65-F5344CB8AC3E}">
        <p14:creationId xmlns:p14="http://schemas.microsoft.com/office/powerpoint/2010/main" val="42831194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dirty="0"/>
              <a:t>Ganancias para tu amigo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2411760" y="1772816"/>
            <a:ext cx="0" cy="36724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11760" y="5445224"/>
            <a:ext cx="4968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430996" y="2708920"/>
            <a:ext cx="3960440" cy="2736304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1691680" y="148478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Nota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7020272" y="55799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Teléfonos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1835696" y="255561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100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1979712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5436096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60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6156176" y="544522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62.5</a:t>
            </a:r>
          </a:p>
        </p:txBody>
      </p:sp>
      <p:cxnSp>
        <p:nvCxnSpPr>
          <p:cNvPr id="15" name="14 Conector recto"/>
          <p:cNvCxnSpPr/>
          <p:nvPr/>
        </p:nvCxnSpPr>
        <p:spPr>
          <a:xfrm>
            <a:off x="2411760" y="2708920"/>
            <a:ext cx="3168352" cy="2736304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20410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Problemas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Estamos mejor los dos,… pero…</a:t>
            </a:r>
          </a:p>
          <a:p>
            <a:endParaRPr lang="es-ES" dirty="0"/>
          </a:p>
          <a:p>
            <a:r>
              <a:rPr lang="es-ES" dirty="0"/>
              <a:t>¿Quien determina los precios? Negociación</a:t>
            </a:r>
          </a:p>
          <a:p>
            <a:endParaRPr lang="es-ES" dirty="0"/>
          </a:p>
          <a:p>
            <a:r>
              <a:rPr lang="es-ES" dirty="0"/>
              <a:t>¿Tenemos todos el mismo poder de negociación?</a:t>
            </a:r>
          </a:p>
          <a:p>
            <a:r>
              <a:rPr lang="es-ES" dirty="0"/>
              <a:t>Implicaciones para la desigualdad</a:t>
            </a:r>
          </a:p>
        </p:txBody>
      </p:sp>
    </p:spTree>
    <p:extLst>
      <p:ext uri="{BB962C8B-B14F-4D97-AF65-F5344CB8AC3E}">
        <p14:creationId xmlns:p14="http://schemas.microsoft.com/office/powerpoint/2010/main" val="737227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Función de producción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/>
              <a:t>Cuanto más te socialices, más contactos haces (números de teléfonos)</a:t>
            </a:r>
          </a:p>
          <a:p>
            <a:endParaRPr lang="es-ES" dirty="0"/>
          </a:p>
          <a:p>
            <a:endParaRPr lang="es-ES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847448"/>
              </p:ext>
            </p:extLst>
          </p:nvPr>
        </p:nvGraphicFramePr>
        <p:xfrm>
          <a:off x="1475656" y="2708920"/>
          <a:ext cx="60960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Horas de socialización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Números</a:t>
                      </a:r>
                      <a:r>
                        <a:rPr lang="es-ES" baseline="0" dirty="0"/>
                        <a:t> de teléfono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64095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¿Qué hemos aprendido con este modelo?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¿Qué podemos hacer para que la economía crezca? </a:t>
            </a:r>
          </a:p>
          <a:p>
            <a:r>
              <a:rPr lang="es-ES" dirty="0"/>
              <a:t>Usar </a:t>
            </a:r>
            <a:r>
              <a:rPr lang="es-ES"/>
              <a:t>más recursos</a:t>
            </a:r>
            <a:endParaRPr lang="es-ES" dirty="0"/>
          </a:p>
          <a:p>
            <a:r>
              <a:rPr lang="es-ES" dirty="0"/>
              <a:t>Mejoras en el capital humano</a:t>
            </a:r>
          </a:p>
          <a:p>
            <a:r>
              <a:rPr lang="es-ES" dirty="0"/>
              <a:t>Mejoras tecnológicas</a:t>
            </a:r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¿Eliminar barreras al comercio?</a:t>
            </a:r>
          </a:p>
        </p:txBody>
      </p:sp>
    </p:spTree>
    <p:extLst>
      <p:ext uri="{BB962C8B-B14F-4D97-AF65-F5344CB8AC3E}">
        <p14:creationId xmlns:p14="http://schemas.microsoft.com/office/powerpoint/2010/main" val="4094065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Función de producción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/>
              <a:t>Cuanto más estudies más nota (puntos en el examen final)</a:t>
            </a:r>
          </a:p>
          <a:p>
            <a:endParaRPr lang="es-ES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563920"/>
              </p:ext>
            </p:extLst>
          </p:nvPr>
        </p:nvGraphicFramePr>
        <p:xfrm>
          <a:off x="1475656" y="2708920"/>
          <a:ext cx="60960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Horas de estudio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Puntos en el examen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4342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200" dirty="0"/>
              <a:t>Este ejemplo representa un problema económico básico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/>
              <a:t>Necesidades: estudiar, socializarnos</a:t>
            </a:r>
          </a:p>
          <a:p>
            <a:endParaRPr lang="es-ES" dirty="0"/>
          </a:p>
          <a:p>
            <a:r>
              <a:rPr lang="es-ES" dirty="0"/>
              <a:t>Recursos limitados: 5 horas</a:t>
            </a:r>
          </a:p>
          <a:p>
            <a:r>
              <a:rPr lang="es-ES" dirty="0"/>
              <a:t>Qué producir</a:t>
            </a:r>
          </a:p>
          <a:p>
            <a:r>
              <a:rPr lang="es-ES" dirty="0"/>
              <a:t>Cómo producirlo.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48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Curva de transformación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/>
          </a:p>
          <a:p>
            <a:r>
              <a:rPr lang="es-ES" dirty="0"/>
              <a:t>Pongamos las dos funciones de producción en una </a:t>
            </a:r>
            <a:r>
              <a:rPr lang="es-ES" dirty="0" err="1"/>
              <a:t>sóla</a:t>
            </a:r>
            <a:r>
              <a:rPr lang="es-ES" dirty="0"/>
              <a:t> tabla</a:t>
            </a:r>
          </a:p>
        </p:txBody>
      </p:sp>
    </p:spTree>
    <p:extLst>
      <p:ext uri="{BB962C8B-B14F-4D97-AF65-F5344CB8AC3E}">
        <p14:creationId xmlns:p14="http://schemas.microsoft.com/office/powerpoint/2010/main" val="244886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Curva de transformación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28034627"/>
              </p:ext>
            </p:extLst>
          </p:nvPr>
        </p:nvGraphicFramePr>
        <p:xfrm>
          <a:off x="467544" y="2492896"/>
          <a:ext cx="81534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621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Horas de socialización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Números de teléfono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Horas de estudio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Nota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4297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Curva de transformación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4013696"/>
              </p:ext>
            </p:extLst>
          </p:nvPr>
        </p:nvGraphicFramePr>
        <p:xfrm>
          <a:off x="2295500" y="2492896"/>
          <a:ext cx="40767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21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Números de teléfono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Nota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296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/>
              <a:t>Representación gráfica de la curva de transformación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2411760" y="2348880"/>
            <a:ext cx="0" cy="3096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411760" y="5445224"/>
            <a:ext cx="4968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411760" y="2708920"/>
            <a:ext cx="3240360" cy="2736304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1691680" y="202571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Nota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7020272" y="55799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Teléfonos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015716" y="2555612"/>
            <a:ext cx="540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75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1979712" y="41397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30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1979712" y="299695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60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1979712" y="356372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45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1979712" y="52199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1979712" y="471585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15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2699792" y="543593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3419872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20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4067944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30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4788024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40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5436096" y="54452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50</a:t>
            </a:r>
          </a:p>
        </p:txBody>
      </p:sp>
      <p:cxnSp>
        <p:nvCxnSpPr>
          <p:cNvPr id="29" name="28 Conector recto"/>
          <p:cNvCxnSpPr/>
          <p:nvPr/>
        </p:nvCxnSpPr>
        <p:spPr>
          <a:xfrm>
            <a:off x="2411760" y="3181618"/>
            <a:ext cx="576064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endCxn id="20" idx="0"/>
          </p:cNvCxnSpPr>
          <p:nvPr/>
        </p:nvCxnSpPr>
        <p:spPr>
          <a:xfrm>
            <a:off x="2987824" y="3181618"/>
            <a:ext cx="0" cy="2254314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stCxn id="17" idx="3"/>
          </p:cNvCxnSpPr>
          <p:nvPr/>
        </p:nvCxnSpPr>
        <p:spPr>
          <a:xfrm>
            <a:off x="2483768" y="3748390"/>
            <a:ext cx="1152128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3635896" y="3748390"/>
            <a:ext cx="0" cy="1696834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15" idx="3"/>
          </p:cNvCxnSpPr>
          <p:nvPr/>
        </p:nvCxnSpPr>
        <p:spPr>
          <a:xfrm>
            <a:off x="2483768" y="4324454"/>
            <a:ext cx="18002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4283968" y="4324454"/>
            <a:ext cx="0" cy="112077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>
            <a:stCxn id="19" idx="3"/>
          </p:cNvCxnSpPr>
          <p:nvPr/>
        </p:nvCxnSpPr>
        <p:spPr>
          <a:xfrm>
            <a:off x="2483768" y="4900518"/>
            <a:ext cx="252028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5004048" y="4900518"/>
            <a:ext cx="0" cy="54470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2339752" y="242088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2915816" y="291565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B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3635896" y="35010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</a:t>
            </a:r>
          </a:p>
        </p:txBody>
      </p:sp>
      <p:sp>
        <p:nvSpPr>
          <p:cNvPr id="34" name="33 CuadroTexto"/>
          <p:cNvSpPr txBox="1"/>
          <p:nvPr/>
        </p:nvSpPr>
        <p:spPr>
          <a:xfrm>
            <a:off x="4283968" y="400506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D</a:t>
            </a:r>
          </a:p>
        </p:txBody>
      </p:sp>
      <p:sp>
        <p:nvSpPr>
          <p:cNvPr id="36" name="35 CuadroTexto"/>
          <p:cNvSpPr txBox="1"/>
          <p:nvPr/>
        </p:nvSpPr>
        <p:spPr>
          <a:xfrm>
            <a:off x="4932040" y="464384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</a:t>
            </a:r>
          </a:p>
        </p:txBody>
      </p:sp>
      <p:sp>
        <p:nvSpPr>
          <p:cNvPr id="38" name="37 CuadroTexto"/>
          <p:cNvSpPr txBox="1"/>
          <p:nvPr/>
        </p:nvSpPr>
        <p:spPr>
          <a:xfrm>
            <a:off x="5580112" y="514790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17071756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mplu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EEA_Canarias_2014_JARTES_Deficit&amp;Minorities</Template>
  <TotalTime>681</TotalTime>
  <Words>926</Words>
  <Application>Microsoft Office PowerPoint</Application>
  <PresentationFormat>Presentación en pantalla (4:3)</PresentationFormat>
  <Paragraphs>331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4" baseType="lpstr">
      <vt:lpstr>Tw Cen MT</vt:lpstr>
      <vt:lpstr>Wingdings</vt:lpstr>
      <vt:lpstr>Wingdings 2</vt:lpstr>
      <vt:lpstr>Complu</vt:lpstr>
      <vt:lpstr>Un primer modelo económico: la frontera de posibilidades de producción</vt:lpstr>
      <vt:lpstr>Un ejemplo de problemas de producción</vt:lpstr>
      <vt:lpstr>Función de producción</vt:lpstr>
      <vt:lpstr>Función de producción</vt:lpstr>
      <vt:lpstr>Este ejemplo representa un problema económico básico</vt:lpstr>
      <vt:lpstr>Curva de transformación</vt:lpstr>
      <vt:lpstr>Curva de transformación</vt:lpstr>
      <vt:lpstr>Curva de transformación</vt:lpstr>
      <vt:lpstr>Representación gráfica de la curva de transformación</vt:lpstr>
      <vt:lpstr>¿Qué significan los puntos A y F?</vt:lpstr>
      <vt:lpstr>Coste de oportunidad</vt:lpstr>
      <vt:lpstr>Coste de oportunidad de cada punto</vt:lpstr>
      <vt:lpstr>¿Significado de H y G?</vt:lpstr>
      <vt:lpstr>¿Cómo podemos alcanzar G?</vt:lpstr>
      <vt:lpstr>Efectos del aumento de recursos</vt:lpstr>
      <vt:lpstr>Efectos de la mejora en la técnica de estudio (cambio tecnológico sesgado)</vt:lpstr>
      <vt:lpstr>Efectos de la mejora en nuestra técnica de socialización (cambio tecnológico sesgado)</vt:lpstr>
      <vt:lpstr>Cambio tecnológico neutral (¿redes sociales?)</vt:lpstr>
      <vt:lpstr>¿Cómo podemos alcanzar G?</vt:lpstr>
      <vt:lpstr>Supongamos que tenemos un amigo muy sociable e inteligente</vt:lpstr>
      <vt:lpstr>¿Cual es el coste de oportunidad para nuestro amigo?</vt:lpstr>
      <vt:lpstr>Comparación de costes de oportunidad</vt:lpstr>
      <vt:lpstr>Ventaja absoluta</vt:lpstr>
      <vt:lpstr>Ventaja comparativa</vt:lpstr>
      <vt:lpstr>¿Que ocurre si nos especializamos en aquello en lo que tenemos ventaja comparativa?</vt:lpstr>
      <vt:lpstr>Supongamos que intercambias toda tu producción</vt:lpstr>
      <vt:lpstr>Ganancias del comercio</vt:lpstr>
      <vt:lpstr>Ganancias para tu amigo</vt:lpstr>
      <vt:lpstr>Problemas</vt:lpstr>
      <vt:lpstr>¿Qué hemos aprendido con este modelo?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model: the production possiblity frontier</dc:title>
  <dc:creator>user</dc:creator>
  <cp:lastModifiedBy>alicia rubio</cp:lastModifiedBy>
  <cp:revision>29</cp:revision>
  <cp:lastPrinted>2015-02-10T12:00:53Z</cp:lastPrinted>
  <dcterms:created xsi:type="dcterms:W3CDTF">2015-02-10T09:22:34Z</dcterms:created>
  <dcterms:modified xsi:type="dcterms:W3CDTF">2017-04-02T01:24:18Z</dcterms:modified>
</cp:coreProperties>
</file>